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ACFFFF9-762F-4276-8D2A-610580892CD0}">
  <a:tblStyle styleId="{9ACFFFF9-762F-4276-8D2A-610580892CD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slide" Target="slides/slide4.xml"/><Relationship Id="rId22" Type="http://schemas.openxmlformats.org/officeDocument/2006/relationships/font" Target="fonts/PlusJakartaSans-italic.fntdata"/><Relationship Id="rId10" Type="http://schemas.openxmlformats.org/officeDocument/2006/relationships/slide" Target="slides/slide3.xml"/><Relationship Id="rId21" Type="http://schemas.openxmlformats.org/officeDocument/2006/relationships/font" Target="fonts/PlusJakartaSans-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00e6142b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00e6142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61b39b69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61b39b69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61b39b69eb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61b39b69e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61b39b69eb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61b39b69eb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00e6142b9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600e6142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61b39b69eb_0_1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61b39b69eb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Guided Notes: Expansion &amp; Consolidation of the Ottoman Empire </a:t>
            </a:r>
            <a:endParaRPr sz="16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04" name="Google Shape;104;p25"/>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Instructions: 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05" name="Google Shape;105;p25"/>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Who founded the Ottoman Empire and where was it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What empire did the Ottomans replace, and what city was its capital?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How did gunpowder play a role in the conquest of Constantinople, and why was the Conquest significant?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6) What was the devshirme system, and who did it affect?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                                </a:t>
            </a:r>
            <a:r>
              <a:rPr lang="en" sz="1500">
                <a:solidFill>
                  <a:schemeClr val="dk1"/>
                </a:solidFill>
                <a:latin typeface="Halant"/>
                <a:ea typeface="Halant"/>
                <a:cs typeface="Halant"/>
                <a:sym typeface="Halant"/>
              </a:rPr>
              <a:t>  Peter Rietbergen, </a:t>
            </a:r>
            <a:r>
              <a:rPr i="1" lang="en" sz="1500">
                <a:solidFill>
                  <a:schemeClr val="dk1"/>
                </a:solidFill>
                <a:latin typeface="Halant"/>
                <a:ea typeface="Halant"/>
                <a:cs typeface="Halant"/>
                <a:sym typeface="Halant"/>
              </a:rPr>
              <a:t>Not of this World…? Religious Power and Imperial Rule in Eurasia, ca. Thirteenth - ca. Eighteenth Century</a:t>
            </a:r>
            <a:endParaRPr sz="1500">
              <a:solidFill>
                <a:schemeClr val="dk1"/>
              </a:solidFill>
              <a:latin typeface="Halant"/>
              <a:ea typeface="Halant"/>
              <a:cs typeface="Halant"/>
              <a:sym typeface="Halant"/>
            </a:endParaRPr>
          </a:p>
        </p:txBody>
      </p:sp>
      <p:pic>
        <p:nvPicPr>
          <p:cNvPr id="111" name="Google Shape;11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2" name="Google Shape;11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3" name="Google Shape;11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5" name="Google Shape;115;p26"/>
          <p:cNvSpPr txBox="1"/>
          <p:nvPr/>
        </p:nvSpPr>
        <p:spPr>
          <a:xfrm>
            <a:off x="594300" y="807688"/>
            <a:ext cx="6583800" cy="859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200">
                <a:solidFill>
                  <a:schemeClr val="dk1"/>
                </a:solidFill>
                <a:latin typeface="Halant"/>
                <a:ea typeface="Halant"/>
                <a:cs typeface="Halant"/>
                <a:sym typeface="Halant"/>
              </a:rPr>
              <a:t>Peter Rietbergen, “Not of This World …?: Religious Power and Imperial Rule in Eurasia, ca. Thirteenth – ca. Eighteenth Century,” in Prince, Pen, and Sword: Eurasian Perspectives, ed. Maaike van Berkel and Jeroen Duindam, vol. 15 (Leiden: Brill, 2018), 129–296</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Peter Reitbertgen is a Dutch historian whose work focuses on European cultural history. He is Professor Emeritus of History at Radboud University in the Netherlands. This work focuses on the impact of religion throughout Eurasia during the thirteenth to eighteenth century</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As to religious policy… the Ottoman Empire always has been described as relatively tolerant towards its minorities: the Jews, first and foremost, and the various Christian denominations… Both Jews and Christians were important mainly for economic reasons. Living in the port cities of Anatolia, Syria, and Egypt, they did not threaten to destabilize the vast, agrarian, and, hence, more traditional interior of the empire. Specifically the foreign, i.e. European-Christian communities—but also the Lebanese Christians—sought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protection of the rulers of the trading nations whence they came. Given their importance, the Ottoman authorities accorded them a series of privileges, ‘capitulations’, that regulated these peoples’ lives. Consequently, these communities were allowed to have their own jurisdiction in cases not involving other religious groups, capital offences, or threats to public order. Moreover, the Greek Orthodox Church, which retained its patriarch in Constantinople, was largely left alone, although closely scrutinized by the sultanic government.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Part of the explanation for this ‘liberal’ policy is that, except for the mainly Orthodox Christians in the Balkans—who, however, often converted voluntarily or, if rebellious, were compelled to do so—, and the Armenians on the eastern frontier, these very diverse Christian communities did not constitute a large part of the empire’s population. Also, precisely their diversity precluded the genesis of a unified movement that might have threatened to overthrow the regime in Istanbul. In short, the Ottoman government did not feel any necessity to grant these minority groups a place amongst the empire’s elite, and, thus, a voice in state matters.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Nevertheless, the so-called devshirme, which forcibly recruited young boys from, mainly, Christian households to serve the sultan, sometimes did propel them to leading positions both in the military elite corps of the empire, the Janissaries, and in the imperial administration. Actually, out of the seventy-eight grand viziers who governed the empire between the mid-fifteenth and the late seventeenth century, only eleven were Turkish. The great majority of the others were of some Christian background, having been introduced into the imperial bureaucracy via, precisely, the devshirme-system.</a:t>
            </a:r>
            <a:endParaRPr sz="1200">
              <a:solidFill>
                <a:schemeClr val="dk1"/>
              </a:solidFill>
              <a:latin typeface="Inter"/>
              <a:ea typeface="Inter"/>
              <a:cs typeface="Inter"/>
              <a:sym typeface="Inter"/>
            </a:endParaRPr>
          </a:p>
        </p:txBody>
      </p:sp>
      <p:sp>
        <p:nvSpPr>
          <p:cNvPr id="116" name="Google Shape;116;p26"/>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                   Alexander Lopasic, </a:t>
            </a:r>
            <a:r>
              <a:rPr i="1" lang="en" sz="1500">
                <a:solidFill>
                  <a:schemeClr val="dk1"/>
                </a:solidFill>
                <a:latin typeface="Halant"/>
                <a:ea typeface="Halant"/>
                <a:cs typeface="Halant"/>
                <a:sym typeface="Halant"/>
              </a:rPr>
              <a:t>Islamization of the Balkans with Special Reference to Bosnia </a:t>
            </a:r>
            <a:endParaRPr i="1" sz="1500">
              <a:solidFill>
                <a:schemeClr val="dk1"/>
              </a:solidFill>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5" name="Google Shape;12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6" name="Google Shape;126;p27"/>
          <p:cNvSpPr txBox="1"/>
          <p:nvPr/>
        </p:nvSpPr>
        <p:spPr>
          <a:xfrm>
            <a:off x="594300" y="807688"/>
            <a:ext cx="6583800" cy="815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100">
                <a:solidFill>
                  <a:schemeClr val="dk1"/>
                </a:solidFill>
              </a:rPr>
              <a:t>Alexander Lopasic, “Islamization of the Balkans with Special Reference to Bosnia,” </a:t>
            </a:r>
            <a:r>
              <a:rPr i="1" lang="en" sz="1100">
                <a:solidFill>
                  <a:schemeClr val="dk1"/>
                </a:solidFill>
              </a:rPr>
              <a:t>Journal of Islamic Studies</a:t>
            </a:r>
            <a:r>
              <a:rPr lang="en" sz="1100">
                <a:solidFill>
                  <a:schemeClr val="dk1"/>
                </a:solidFill>
              </a:rPr>
              <a:t> 5, no. 2 (1994): 163–86.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Note: Alexander Lopasic was a Yugoslav-born anthropologist and Islamic studies scholar with a focus on the Balkans and the Ottoman legacy in Southeast Europe. In this article, he explores how Islam spread in the Balkans—especially Bosnia—not through force, but through gradual integration, social mobility, and the appeal of Ottoman administrative and legal systems, challenging simplified narratives of religious conversion by coercion.</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When we talk about Islam in the Balkans we think immediately of the Ottomans who were at one and the same time carriers of Islam and exemplars of the oriental culture accepted by local societies which, in due course, became converted to Islam and the Muslim way of life. After their landing on the Gallipoli peninsula in the second half of the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fourteenth century the Ottomans succeeded in defeating all their enemies and from the mid-fifteenth century controlled most of the Balkan peninsula. …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Another conscious attempt at Islamization was made through the devshirme system ('tribute in blood'): a periodical levy of Christian children for training to fill the ranks of the janissaries… and to occupy posts in the services of the court and the administration. Literally the term means 'collection of dhimma-children', children of those under Muslim protection. They included only children of Christian villages engaged in agriculture, excluding urban children and families with only one son… Devshirme were certainly pushed towards forcible conversion to Islam, but Islamization was not the primary aim of the levy. The primary aim was to supply the sultan with a number of young and gifted men to fill the ranks of the sultan's elite and administration Muslims was of secondary importance. On the other hand, the devshirme system guaranteed the regular conversion individuals to Islam, some of whom became zealous Muslims. It became one of the most important Ottoman institutions, and contributed considerably towards the rise of the Ottoman centralized system and the power of the sultan…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Muslim peasantry was in a better position than the Christian one because of lower taxation, particularly since it did not pay the poll-tax (</a:t>
            </a:r>
            <a:r>
              <a:rPr i="1" lang="en" sz="1200">
                <a:solidFill>
                  <a:schemeClr val="dk1"/>
                </a:solidFill>
                <a:latin typeface="Inter"/>
                <a:ea typeface="Inter"/>
                <a:cs typeface="Inter"/>
                <a:sym typeface="Inter"/>
              </a:rPr>
              <a:t>jizya</a:t>
            </a:r>
            <a:r>
              <a:rPr lang="en" sz="1200">
                <a:solidFill>
                  <a:schemeClr val="dk1"/>
                </a:solidFill>
                <a:latin typeface="Inter"/>
                <a:ea typeface="Inter"/>
                <a:cs typeface="Inter"/>
                <a:sym typeface="Inter"/>
              </a:rPr>
              <a:t>) which Christian peasants had to pay. Muslims were even exempt from some taxes if they performed certain services useful to the state, such as guarding bridges or roads…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7" name="Google Shape;127;p27"/>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                  Alexander Lopasic, Islamization of the Balkans with Special Reference to Bosnia </a:t>
            </a:r>
            <a:endParaRPr sz="1500">
              <a:solidFill>
                <a:schemeClr val="dk1"/>
              </a:solidFill>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6" name="Google Shape;136;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7" name="Google Shape;137;p28"/>
          <p:cNvSpPr txBox="1"/>
          <p:nvPr/>
        </p:nvSpPr>
        <p:spPr>
          <a:xfrm>
            <a:off x="594300" y="807688"/>
            <a:ext cx="6583800" cy="411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Source: </a:t>
            </a:r>
            <a:r>
              <a:rPr lang="en" sz="1100">
                <a:solidFill>
                  <a:schemeClr val="dk1"/>
                </a:solidFill>
              </a:rPr>
              <a:t>Alexander Lopasic, “Islamization of the Balkans with Special Reference to Bosnia,” </a:t>
            </a:r>
            <a:r>
              <a:rPr i="1" lang="en" sz="1100">
                <a:solidFill>
                  <a:schemeClr val="dk1"/>
                </a:solidFill>
              </a:rPr>
              <a:t>Journal of Islamic Studies</a:t>
            </a:r>
            <a:r>
              <a:rPr lang="en" sz="1100">
                <a:solidFill>
                  <a:schemeClr val="dk1"/>
                </a:solidFill>
              </a:rPr>
              <a:t> 5, no. 2 (1994): 163–86.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The urbanization and Islamization of the Balkans became closely interrelated but not synonymous, as a minority of the urban population always remained Christian, Jewish, or even Gypsy. The Muslim ward was controlled by an imam, the Christian by an Orthodox priest, the Jewish by a rabbi…. Such communities were known as </a:t>
            </a:r>
            <a:r>
              <a:rPr i="1" lang="en" sz="1200">
                <a:solidFill>
                  <a:schemeClr val="dk1"/>
                </a:solidFill>
                <a:latin typeface="Inter"/>
                <a:ea typeface="Inter"/>
                <a:cs typeface="Inter"/>
                <a:sym typeface="Inter"/>
              </a:rPr>
              <a:t>millets</a:t>
            </a:r>
            <a:r>
              <a:rPr lang="en" sz="1200">
                <a:solidFill>
                  <a:schemeClr val="dk1"/>
                </a:solidFill>
                <a:latin typeface="Inter"/>
                <a:ea typeface="Inter"/>
                <a:cs typeface="Inter"/>
                <a:sym typeface="Inter"/>
              </a:rPr>
              <a:t>, and each of these millets had its own courts, schools, hospitals, welfare service, and places of worship. The system was stratified, and the Muslim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had the highest position as it was the only one with a religion identical to that of the Ottomans. The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system achieved one thing: it developed and preserved local autonomy as well as the customs and traditions of different ethnic groups, including village autonomy with traditional village leaders. On the other hand, it perpetuated divisions between different religious and ethnic groups, as large-scale Islamization was never pursued. The system never contributed towards the building of a single Ottoman society.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38" name="Google Shape;138;p28"/>
          <p:cNvSpPr txBox="1"/>
          <p:nvPr/>
        </p:nvSpPr>
        <p:spPr>
          <a:xfrm>
            <a:off x="188912" y="1922106"/>
            <a:ext cx="816300" cy="590100"/>
          </a:xfrm>
          <a:prstGeom prst="rect">
            <a:avLst/>
          </a:prstGeom>
          <a:noFill/>
          <a:ln>
            <a:noFill/>
          </a:ln>
        </p:spPr>
        <p:txBody>
          <a:bodyPr anchorCtr="0" anchor="t" bIns="0" lIns="0" spcFirstLastPara="1" rIns="0" wrap="square" tIns="0">
            <a:spAutoFit/>
          </a:bodyPr>
          <a:lstStyle/>
          <a:p>
            <a:pPr indent="0" lvl="0" marL="0" marR="0" rtl="0" algn="ctr">
              <a:lnSpc>
                <a:spcPct val="140008"/>
              </a:lnSpc>
              <a:spcBef>
                <a:spcPts val="0"/>
              </a:spcBef>
              <a:spcAft>
                <a:spcPts val="0"/>
              </a:spcAft>
              <a:buNone/>
            </a:pPr>
            <a:r>
              <a:rPr b="1" i="0" lang="en" sz="3834" u="none" cap="none" strike="noStrike">
                <a:solidFill>
                  <a:srgbClr val="FFFFFF"/>
                </a:solidFill>
                <a:latin typeface="Halant"/>
                <a:ea typeface="Halant"/>
                <a:cs typeface="Halant"/>
                <a:sym typeface="Halant"/>
              </a:rPr>
              <a:t>1</a:t>
            </a:r>
            <a:endParaRPr sz="2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44" name="Google Shape;144;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7" name="Google Shape;147;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48" name="Google Shape;148;p2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49" name="Google Shape;149;p29"/>
          <p:cNvGraphicFramePr/>
          <p:nvPr/>
        </p:nvGraphicFramePr>
        <p:xfrm>
          <a:off x="368663" y="3318225"/>
          <a:ext cx="3000000" cy="3000000"/>
        </p:xfrm>
        <a:graphic>
          <a:graphicData uri="http://schemas.openxmlformats.org/drawingml/2006/table">
            <a:tbl>
              <a:tblPr>
                <a:noFill/>
                <a:tableStyleId>{9ACFFFF9-762F-4276-8D2A-610580892CD0}</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50" name="Google Shape;150;p2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51" name="Google Shape;151;p2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52" name="Google Shape;152;p2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58" name="Google Shape;15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9" name="Google Shape;159;p3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62" name="Google Shape;162;p30"/>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63" name="Google Shape;163;p30"/>
          <p:cNvGraphicFramePr/>
          <p:nvPr/>
        </p:nvGraphicFramePr>
        <p:xfrm>
          <a:off x="368663" y="3318225"/>
          <a:ext cx="3000000" cy="3000000"/>
        </p:xfrm>
        <a:graphic>
          <a:graphicData uri="http://schemas.openxmlformats.org/drawingml/2006/table">
            <a:tbl>
              <a:tblPr>
                <a:noFill/>
                <a:tableStyleId>{9ACFFFF9-762F-4276-8D2A-610580892CD0}</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64" name="Google Shape;164;p30"/>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65" name="Google Shape;165;p30"/>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66" name="Google Shape;166;p30"/>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